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3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4" r:id="rId4"/>
    <p:sldId id="265" r:id="rId5"/>
    <p:sldId id="266" r:id="rId6"/>
    <p:sldId id="282" r:id="rId7"/>
    <p:sldId id="283" r:id="rId8"/>
    <p:sldId id="284" r:id="rId9"/>
    <p:sldId id="278" r:id="rId10"/>
    <p:sldId id="273" r:id="rId11"/>
    <p:sldId id="275" r:id="rId12"/>
    <p:sldId id="277" r:id="rId13"/>
    <p:sldId id="271" r:id="rId14"/>
    <p:sldId id="269" r:id="rId15"/>
    <p:sldId id="279" r:id="rId16"/>
    <p:sldId id="270" r:id="rId17"/>
    <p:sldId id="267" r:id="rId18"/>
  </p:sldIdLst>
  <p:sldSz cx="9144000" cy="6858000" type="screen4x3"/>
  <p:notesSz cx="6858000" cy="9296400"/>
  <p:embeddedFontLst>
    <p:embeddedFont>
      <p:font typeface="Myriad Web Pro" panose="020B0604020202020204" charset="0"/>
      <p:regular r:id="rId21"/>
      <p:bold r:id="rId22"/>
      <p:italic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nalagadda, Sasi (CDC/CGH/DGHT)" initials="wau4" lastIdx="16" clrIdx="0">
    <p:extLst>
      <p:ext uri="{19B8F6BF-5375-455C-9EA6-DF929625EA0E}">
        <p15:presenceInfo xmlns:p15="http://schemas.microsoft.com/office/powerpoint/2012/main" userId="Jonnalagadda, Sasi (CDC/CGH/DGHT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532E63"/>
    <a:srgbClr val="B50938"/>
    <a:srgbClr val="5E9732"/>
    <a:srgbClr val="D59F0F"/>
    <a:srgbClr val="B9AB97"/>
    <a:srgbClr val="EEB111"/>
    <a:srgbClr val="EC881D"/>
    <a:srgbClr val="5A4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40" autoAdjust="0"/>
    <p:restoredTop sz="92892" autoAdjust="0"/>
  </p:normalViewPr>
  <p:slideViewPr>
    <p:cSldViewPr snapToGrid="0">
      <p:cViewPr varScale="1">
        <p:scale>
          <a:sx n="104" d="100"/>
          <a:sy n="104" d="100"/>
        </p:scale>
        <p:origin x="1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rgbClr val="002060">
                <a:lumMod val="50000"/>
                <a:lumOff val="50000"/>
              </a:srgb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D57">
                  <a:lumMod val="20000"/>
                  <a:lumOff val="80000"/>
                </a:srgb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4DE-4F3B-8CE9-E1293288D4EE}"/>
              </c:ext>
            </c:extLst>
          </c:dPt>
          <c:dPt>
            <c:idx val="1"/>
            <c:invertIfNegative val="0"/>
            <c:bubble3D val="0"/>
            <c:spPr>
              <a:solidFill>
                <a:srgbClr val="007D57">
                  <a:lumMod val="20000"/>
                  <a:lumOff val="80000"/>
                </a:srgb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DE-4F3B-8CE9-E1293288D4EE}"/>
              </c:ext>
            </c:extLst>
          </c:dPt>
          <c:dPt>
            <c:idx val="2"/>
            <c:invertIfNegative val="0"/>
            <c:bubble3D val="0"/>
            <c:spPr>
              <a:solidFill>
                <a:srgbClr val="007D57">
                  <a:lumMod val="20000"/>
                  <a:lumOff val="80000"/>
                </a:srgb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4DE-4F3B-8CE9-E1293288D4EE}"/>
              </c:ext>
            </c:extLst>
          </c:dPt>
          <c:dLbls>
            <c:dLbl>
              <c:idx val="0"/>
              <c:layout>
                <c:manualLayout>
                  <c:x val="0.20541836784290854"/>
                  <c:y val="-6.37056097784731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4DE-4F3B-8CE9-E1293288D4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32630310100126364"/>
                  <c:y val="-8.5030749160189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4DE-4F3B-8CE9-E1293288D4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37294242733547184"/>
                  <c:y val="-1.3287419658134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4DE-4F3B-8CE9-E1293288D4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40534983474287939"/>
                  <c:y val="-1.71623817243632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4DE-4F3B-8CE9-E1293288D4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39849105667347134"/>
                  <c:y val="-1.1661848710459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4DE-4F3B-8CE9-E1293288D4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Sheet1!$A$5:$A$9</c:f>
              <c:strCache>
                <c:ptCount val="5"/>
                <c:pt idx="0">
                  <c:v>EID within 2 months
(N=302)</c:v>
                </c:pt>
                <c:pt idx="1">
                  <c:v>Infant on prophylaxis 
(N=302)</c:v>
                </c:pt>
                <c:pt idx="2">
                  <c:v>Mother on ART
(N=302)</c:v>
                </c:pt>
                <c:pt idx="3">
                  <c:v>HIV status ascertained
(N=3,571)</c:v>
                </c:pt>
                <c:pt idx="4">
                  <c:v>ANC attendance 
(N=3,597)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5"/>
                <c:pt idx="0">
                  <c:v>51.1</c:v>
                </c:pt>
                <c:pt idx="1">
                  <c:v>79.3</c:v>
                </c:pt>
                <c:pt idx="2">
                  <c:v>96.8</c:v>
                </c:pt>
                <c:pt idx="3">
                  <c:v>89.1</c:v>
                </c:pt>
                <c:pt idx="4">
                  <c:v>99.4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4DE-4F3B-8CE9-E1293288D4EE}"/>
            </c:ext>
          </c:extLst>
        </c:ser>
        <c:ser>
          <c:idx val="1"/>
          <c:order val="1"/>
          <c:spPr>
            <a:solidFill>
              <a:srgbClr val="007D57">
                <a:lumMod val="20000"/>
                <a:lumOff val="80000"/>
              </a:srgbClr>
            </a:solidFill>
            <a:ln>
              <a:noFill/>
            </a:ln>
            <a:effectLst/>
            <a:sp3d/>
          </c:spPr>
          <c:invertIfNegative val="0"/>
          <c:dPt>
            <c:idx val="4"/>
            <c:invertIfNegative val="0"/>
            <c:bubble3D val="0"/>
            <c:spPr>
              <a:solidFill>
                <a:srgbClr val="0F56DC">
                  <a:lumMod val="60000"/>
                  <a:lumOff val="40000"/>
                </a:srgb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4DE-4F3B-8CE9-E1293288D4EE}"/>
              </c:ext>
            </c:extLst>
          </c:dPt>
          <c:cat>
            <c:strRef>
              <c:f>Sheet1!$A$5:$A$9</c:f>
              <c:strCache>
                <c:ptCount val="5"/>
                <c:pt idx="0">
                  <c:v>EID within 2 months
(N=302)</c:v>
                </c:pt>
                <c:pt idx="1">
                  <c:v>Infant on prophylaxis 
(N=302)</c:v>
                </c:pt>
                <c:pt idx="2">
                  <c:v>Mother on ART
(N=302)</c:v>
                </c:pt>
                <c:pt idx="3">
                  <c:v>HIV status ascertained
(N=3,571)</c:v>
                </c:pt>
                <c:pt idx="4">
                  <c:v>ANC attendance 
(N=3,597)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4DE-4F3B-8CE9-E1293288D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274328"/>
        <c:axId val="190272760"/>
        <c:axId val="0"/>
      </c:bar3DChart>
      <c:catAx>
        <c:axId val="190274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72760"/>
        <c:crosses val="autoZero"/>
        <c:auto val="1"/>
        <c:lblAlgn val="ctr"/>
        <c:lblOffset val="100"/>
        <c:noMultiLvlLbl val="0"/>
      </c:catAx>
      <c:valAx>
        <c:axId val="19027276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7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821420830336503E-2"/>
          <c:y val="6.8866287547389896E-2"/>
          <c:w val="0.90795640097085606"/>
          <c:h val="0.765928762243989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Sheet1!$A$43</c:f>
              <c:strCache>
                <c:ptCount val="1"/>
                <c:pt idx="0">
                  <c:v>Tested within 2 month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Sheet1!$B$42:$C$42</c:f>
              <c:strCache>
                <c:ptCount val="2"/>
                <c:pt idx="0">
                  <c:v>Primary or less</c:v>
                </c:pt>
                <c:pt idx="1">
                  <c:v>Secondary or higher</c:v>
                </c:pt>
              </c:strCache>
            </c:strRef>
          </c:cat>
          <c:val>
            <c:numRef>
              <c:f>Sheet1!$B$43:$C$43</c:f>
              <c:numCache>
                <c:formatCode>General</c:formatCode>
                <c:ptCount val="2"/>
                <c:pt idx="0">
                  <c:v>43.6</c:v>
                </c:pt>
                <c:pt idx="1">
                  <c:v>67.099999999999994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DC-45AD-894C-A387A193E90A}"/>
            </c:ext>
          </c:extLst>
        </c:ser>
        <c:ser>
          <c:idx val="1"/>
          <c:order val="1"/>
          <c:tx>
            <c:strRef>
              <c:f>Sheet1!$A$44</c:f>
              <c:strCache>
                <c:ptCount val="1"/>
                <c:pt idx="0">
                  <c:v>Tested 2-12 months</c:v>
                </c:pt>
              </c:strCache>
            </c:strRef>
          </c:tx>
          <c:spPr>
            <a:solidFill>
              <a:srgbClr val="9A3B26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Sheet1!$B$42:$C$42</c:f>
              <c:strCache>
                <c:ptCount val="2"/>
                <c:pt idx="0">
                  <c:v>Primary or less</c:v>
                </c:pt>
                <c:pt idx="1">
                  <c:v>Secondary or higher</c:v>
                </c:pt>
              </c:strCache>
            </c:strRef>
          </c:cat>
          <c:val>
            <c:numRef>
              <c:f>Sheet1!$B$44:$C$44</c:f>
              <c:numCache>
                <c:formatCode>General</c:formatCode>
                <c:ptCount val="2"/>
                <c:pt idx="0">
                  <c:v>31.1</c:v>
                </c:pt>
                <c:pt idx="1">
                  <c:v>19.399999999999999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DC-45AD-894C-A387A193E90A}"/>
            </c:ext>
          </c:extLst>
        </c:ser>
        <c:ser>
          <c:idx val="2"/>
          <c:order val="2"/>
          <c:tx>
            <c:strRef>
              <c:f>Sheet1!$A$45</c:f>
              <c:strCache>
                <c:ptCount val="1"/>
                <c:pt idx="0">
                  <c:v>Did not test within 12 months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Sheet1!$B$42:$C$42</c:f>
              <c:strCache>
                <c:ptCount val="2"/>
                <c:pt idx="0">
                  <c:v>Primary or less</c:v>
                </c:pt>
                <c:pt idx="1">
                  <c:v>Secondary or higher</c:v>
                </c:pt>
              </c:strCache>
            </c:strRef>
          </c:cat>
          <c:val>
            <c:numRef>
              <c:f>Sheet1!$B$45:$C$45</c:f>
              <c:numCache>
                <c:formatCode>General</c:formatCode>
                <c:ptCount val="2"/>
                <c:pt idx="0">
                  <c:v>25.3</c:v>
                </c:pt>
                <c:pt idx="1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DC-45AD-894C-A387A193E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638720"/>
        <c:axId val="158396584"/>
      </c:barChart>
      <c:catAx>
        <c:axId val="18463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96584"/>
        <c:crosses val="autoZero"/>
        <c:auto val="1"/>
        <c:lblAlgn val="ctr"/>
        <c:lblOffset val="100"/>
        <c:noMultiLvlLbl val="0"/>
      </c:catAx>
      <c:valAx>
        <c:axId val="1583965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63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Sheet1!$A$58</c:f>
              <c:strCache>
                <c:ptCount val="1"/>
                <c:pt idx="0">
                  <c:v>Tested within 2 month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Sheet1!$B$57:$C$57</c:f>
              <c:strCache>
                <c:ptCount val="2"/>
                <c:pt idx="0">
                  <c:v>Disclosed to family</c:v>
                </c:pt>
                <c:pt idx="1">
                  <c:v>Did not disclose to family</c:v>
                </c:pt>
              </c:strCache>
            </c:strRef>
          </c:cat>
          <c:val>
            <c:numRef>
              <c:f>Sheet1!$B$58:$C$58</c:f>
              <c:numCache>
                <c:formatCode>General</c:formatCode>
                <c:ptCount val="2"/>
                <c:pt idx="0">
                  <c:v>54</c:v>
                </c:pt>
                <c:pt idx="1">
                  <c:v>34.700000000000003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C1-467A-AA5E-E5DEA01AFE23}"/>
            </c:ext>
          </c:extLst>
        </c:ser>
        <c:ser>
          <c:idx val="1"/>
          <c:order val="1"/>
          <c:tx>
            <c:strRef>
              <c:f>Sheet1!$A$59</c:f>
              <c:strCache>
                <c:ptCount val="1"/>
                <c:pt idx="0">
                  <c:v>Tested 2-12 months</c:v>
                </c:pt>
              </c:strCache>
            </c:strRef>
          </c:tx>
          <c:spPr>
            <a:solidFill>
              <a:srgbClr val="9A3B26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Sheet1!$B$57:$C$57</c:f>
              <c:strCache>
                <c:ptCount val="2"/>
                <c:pt idx="0">
                  <c:v>Disclosed to family</c:v>
                </c:pt>
                <c:pt idx="1">
                  <c:v>Did not disclose to family</c:v>
                </c:pt>
              </c:strCache>
            </c:strRef>
          </c:cat>
          <c:val>
            <c:numRef>
              <c:f>Sheet1!$B$59:$C$59</c:f>
              <c:numCache>
                <c:formatCode>General</c:formatCode>
                <c:ptCount val="2"/>
                <c:pt idx="0">
                  <c:v>25.9</c:v>
                </c:pt>
                <c:pt idx="1">
                  <c:v>35.799999999999997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C1-467A-AA5E-E5DEA01AFE23}"/>
            </c:ext>
          </c:extLst>
        </c:ser>
        <c:ser>
          <c:idx val="2"/>
          <c:order val="2"/>
          <c:tx>
            <c:strRef>
              <c:f>Sheet1!$A$60</c:f>
              <c:strCache>
                <c:ptCount val="1"/>
                <c:pt idx="0">
                  <c:v>Did not test within 12 months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Sheet1!$B$57:$C$57</c:f>
              <c:strCache>
                <c:ptCount val="2"/>
                <c:pt idx="0">
                  <c:v>Disclosed to family</c:v>
                </c:pt>
                <c:pt idx="1">
                  <c:v>Did not disclose to family</c:v>
                </c:pt>
              </c:strCache>
            </c:strRef>
          </c:cat>
          <c:val>
            <c:numRef>
              <c:f>Sheet1!$B$60:$C$60</c:f>
              <c:numCache>
                <c:formatCode>General</c:formatCode>
                <c:ptCount val="2"/>
                <c:pt idx="0">
                  <c:v>20.2</c:v>
                </c:pt>
                <c:pt idx="1">
                  <c:v>29.6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BC1-467A-AA5E-E5DEA01AF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805056"/>
        <c:axId val="186805448"/>
      </c:barChart>
      <c:catAx>
        <c:axId val="18680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05448"/>
        <c:crosses val="autoZero"/>
        <c:auto val="1"/>
        <c:lblAlgn val="ctr"/>
        <c:lblOffset val="100"/>
        <c:noMultiLvlLbl val="0"/>
      </c:catAx>
      <c:valAx>
        <c:axId val="1868054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0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Sheet1!$A$74</c:f>
              <c:strCache>
                <c:ptCount val="1"/>
                <c:pt idx="0">
                  <c:v>Tested within 2 month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Sheet1!$B$73:$C$73</c:f>
              <c:strCache>
                <c:ptCount val="2"/>
                <c:pt idx="0">
                  <c:v>Infant on prophylaxis</c:v>
                </c:pt>
                <c:pt idx="1">
                  <c:v>Infant not on prophylaxis</c:v>
                </c:pt>
              </c:strCache>
            </c:strRef>
          </c:cat>
          <c:val>
            <c:numRef>
              <c:f>Sheet1!$B$74:$C$74</c:f>
              <c:numCache>
                <c:formatCode>General</c:formatCode>
                <c:ptCount val="2"/>
                <c:pt idx="0" formatCode="0.0">
                  <c:v>55.6</c:v>
                </c:pt>
                <c:pt idx="1">
                  <c:v>18.399999999999999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F3-48CF-81AA-18A847FFAF42}"/>
            </c:ext>
          </c:extLst>
        </c:ser>
        <c:ser>
          <c:idx val="1"/>
          <c:order val="1"/>
          <c:tx>
            <c:strRef>
              <c:f>Sheet1!$A$75</c:f>
              <c:strCache>
                <c:ptCount val="1"/>
                <c:pt idx="0">
                  <c:v>Tested 2-12 months</c:v>
                </c:pt>
              </c:strCache>
            </c:strRef>
          </c:tx>
          <c:spPr>
            <a:solidFill>
              <a:srgbClr val="9A3B26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Sheet1!$B$73:$C$73</c:f>
              <c:strCache>
                <c:ptCount val="2"/>
                <c:pt idx="0">
                  <c:v>Infant on prophylaxis</c:v>
                </c:pt>
                <c:pt idx="1">
                  <c:v>Infant not on prophylaxis</c:v>
                </c:pt>
              </c:strCache>
            </c:strRef>
          </c:cat>
          <c:val>
            <c:numRef>
              <c:f>Sheet1!$B$75:$C$75</c:f>
              <c:numCache>
                <c:formatCode>General</c:formatCode>
                <c:ptCount val="2"/>
                <c:pt idx="0">
                  <c:v>31.6</c:v>
                </c:pt>
                <c:pt idx="1">
                  <c:v>18.8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F3-48CF-81AA-18A847FFAF42}"/>
            </c:ext>
          </c:extLst>
        </c:ser>
        <c:ser>
          <c:idx val="2"/>
          <c:order val="2"/>
          <c:tx>
            <c:strRef>
              <c:f>Sheet1!$A$76</c:f>
              <c:strCache>
                <c:ptCount val="1"/>
                <c:pt idx="0">
                  <c:v>Did not test within 12 months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Sheet1!$B$73:$C$73</c:f>
              <c:strCache>
                <c:ptCount val="2"/>
                <c:pt idx="0">
                  <c:v>Infant on prophylaxis</c:v>
                </c:pt>
                <c:pt idx="1">
                  <c:v>Infant not on prophylaxis</c:v>
                </c:pt>
              </c:strCache>
            </c:strRef>
          </c:cat>
          <c:val>
            <c:numRef>
              <c:f>Sheet1!$B$76:$C$76</c:f>
              <c:numCache>
                <c:formatCode>General</c:formatCode>
                <c:ptCount val="2"/>
                <c:pt idx="0">
                  <c:v>12.9</c:v>
                </c:pt>
                <c:pt idx="1">
                  <c:v>62.8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F3-48CF-81AA-18A847FFA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806232"/>
        <c:axId val="232256408"/>
      </c:barChart>
      <c:catAx>
        <c:axId val="18680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256408"/>
        <c:crosses val="autoZero"/>
        <c:auto val="1"/>
        <c:lblAlgn val="ctr"/>
        <c:lblOffset val="100"/>
        <c:noMultiLvlLbl val="0"/>
      </c:catAx>
      <c:valAx>
        <c:axId val="2322564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06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21EDA-830B-40E0-9F5F-E0C5CCCF1CE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288AA-9957-426C-99EF-F0D8FA05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93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64205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1"/>
            <a:ext cx="2972098" cy="464205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89D8F3C2-1545-407C-9696-9FBD8A87D061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316" tIns="43658" rIns="87316" bIns="436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8" y="4416099"/>
            <a:ext cx="5485805" cy="4182457"/>
          </a:xfrm>
          <a:prstGeom prst="rect">
            <a:avLst/>
          </a:prstGeom>
        </p:spPr>
        <p:txBody>
          <a:bodyPr vert="horz" lIns="87316" tIns="43658" rIns="87316" bIns="436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2972098" cy="464205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830659"/>
            <a:ext cx="2972098" cy="464205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7E82054C-5FFB-4925-88B8-34BFE4476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8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bg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bg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7317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43200"/>
            <a:ext cx="7772400" cy="5683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bg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Photo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4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38804"/>
            <a:ext cx="8229600" cy="16764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Prevention of mother to child transmission and early infant diagnosis in Malawi: Accomplishments of a mature Option B+ program in a resource-limited setting</a:t>
            </a:r>
            <a:endParaRPr lang="en-US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2932403"/>
            <a:ext cx="8229600" cy="457200"/>
          </a:xfrm>
        </p:spPr>
        <p:txBody>
          <a:bodyPr/>
          <a:lstStyle/>
          <a:p>
            <a:r>
              <a:rPr lang="en-US" dirty="0"/>
              <a:t>Kim E,</a:t>
            </a:r>
            <a:r>
              <a:rPr lang="en-US" baseline="30000" dirty="0"/>
              <a:t>1</a:t>
            </a:r>
            <a:r>
              <a:rPr lang="en-US" dirty="0"/>
              <a:t> Payne D,</a:t>
            </a:r>
            <a:r>
              <a:rPr lang="en-US" baseline="30000" dirty="0"/>
              <a:t> 1</a:t>
            </a:r>
            <a:r>
              <a:rPr lang="en-US" dirty="0"/>
              <a:t> </a:t>
            </a:r>
            <a:r>
              <a:rPr lang="en-US" dirty="0" smtClean="0"/>
              <a:t>Cuervo-Rojas J,</a:t>
            </a:r>
            <a:r>
              <a:rPr lang="en-US" baseline="30000" dirty="0" smtClean="0"/>
              <a:t>2</a:t>
            </a:r>
            <a:r>
              <a:rPr lang="en-US" dirty="0" smtClean="0"/>
              <a:t> Eliya M,</a:t>
            </a:r>
            <a:r>
              <a:rPr lang="en-US" baseline="30000" dirty="0" smtClean="0"/>
              <a:t>3</a:t>
            </a:r>
            <a:r>
              <a:rPr lang="en-US" dirty="0" smtClean="0"/>
              <a:t> Kalua T,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Jahn </a:t>
            </a:r>
            <a:r>
              <a:rPr lang="en-US" dirty="0" smtClean="0"/>
              <a:t>A,</a:t>
            </a:r>
            <a:r>
              <a:rPr lang="en-US" baseline="30000" dirty="0" smtClean="0"/>
              <a:t>3</a:t>
            </a:r>
            <a:r>
              <a:rPr lang="en-US" dirty="0" smtClean="0"/>
              <a:t> Nzima M,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u="sng" dirty="0" smtClean="0"/>
              <a:t>Auld A</a:t>
            </a:r>
            <a:r>
              <a:rPr lang="en-US" dirty="0" smtClean="0"/>
              <a:t>,</a:t>
            </a:r>
            <a:r>
              <a:rPr lang="en-US" baseline="30000" dirty="0" smtClean="0"/>
              <a:t>1</a:t>
            </a:r>
            <a:r>
              <a:rPr lang="en-US" dirty="0" smtClean="0"/>
              <a:t> West C,</a:t>
            </a:r>
            <a:r>
              <a:rPr lang="en-US" baseline="30000" dirty="0" smtClean="0"/>
              <a:t>1</a:t>
            </a:r>
            <a:r>
              <a:rPr lang="en-US" dirty="0" smtClean="0"/>
              <a:t> Wadonda-Kabondo</a:t>
            </a:r>
            <a:r>
              <a:rPr lang="en-US" dirty="0"/>
              <a:t> </a:t>
            </a:r>
            <a:r>
              <a:rPr lang="en-US" dirty="0" smtClean="0"/>
              <a:t>N,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Jonnalagadda </a:t>
            </a:r>
            <a:r>
              <a:rPr lang="en-US" dirty="0" smtClean="0"/>
              <a:t>S</a:t>
            </a:r>
            <a:r>
              <a:rPr lang="en-US" baseline="30000" dirty="0" smtClean="0"/>
              <a:t>5 </a:t>
            </a:r>
            <a:r>
              <a:rPr lang="en-US" dirty="0"/>
              <a:t>f</a:t>
            </a:r>
            <a:r>
              <a:rPr lang="en-US" dirty="0" smtClean="0"/>
              <a:t>or the MPHIA Study Team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1600" y="3965510"/>
            <a:ext cx="6400800" cy="1475793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en-US" sz="1400" baseline="30000" dirty="0"/>
              <a:t>1</a:t>
            </a:r>
            <a:r>
              <a:rPr lang="en-US" sz="1400" dirty="0"/>
              <a:t> Centers for Disease Control and Prevention, Lilongwe, Malawi</a:t>
            </a:r>
          </a:p>
          <a:p>
            <a:pPr>
              <a:lnSpc>
                <a:spcPts val="1500"/>
              </a:lnSpc>
            </a:pPr>
            <a:r>
              <a:rPr lang="en-US" sz="1400" baseline="30000" dirty="0"/>
              <a:t>2</a:t>
            </a:r>
            <a:r>
              <a:rPr lang="en-US" sz="1400" dirty="0"/>
              <a:t> </a:t>
            </a:r>
            <a:r>
              <a:rPr lang="en-US" sz="1400" dirty="0" smtClean="0"/>
              <a:t>ICAP for Columbia University, New York, USA</a:t>
            </a:r>
            <a:endParaRPr lang="en-US" sz="1400" dirty="0"/>
          </a:p>
          <a:p>
            <a:pPr>
              <a:lnSpc>
                <a:spcPts val="1500"/>
              </a:lnSpc>
            </a:pPr>
            <a:r>
              <a:rPr lang="en-US" sz="1400" baseline="30000" dirty="0" smtClean="0"/>
              <a:t>3</a:t>
            </a:r>
            <a:r>
              <a:rPr lang="en-US" sz="1400" dirty="0" smtClean="0"/>
              <a:t> </a:t>
            </a:r>
            <a:r>
              <a:rPr lang="en-US" sz="1400" dirty="0"/>
              <a:t>Ministry of Health, Lilongwe, Malawi</a:t>
            </a:r>
          </a:p>
          <a:p>
            <a:pPr>
              <a:lnSpc>
                <a:spcPts val="1500"/>
              </a:lnSpc>
            </a:pPr>
            <a:r>
              <a:rPr lang="en-US" sz="1400" baseline="30000" dirty="0"/>
              <a:t>4</a:t>
            </a:r>
            <a:r>
              <a:rPr lang="en-US" sz="1400" dirty="0"/>
              <a:t> </a:t>
            </a:r>
            <a:r>
              <a:rPr lang="en-US" sz="1400" dirty="0" smtClean="0"/>
              <a:t>UNAIDS, Lilongwe, Malawi</a:t>
            </a:r>
            <a:endParaRPr lang="en-US" sz="1400" dirty="0"/>
          </a:p>
          <a:p>
            <a:pPr>
              <a:lnSpc>
                <a:spcPts val="1500"/>
              </a:lnSpc>
            </a:pPr>
            <a:r>
              <a:rPr lang="en-US" sz="1400" baseline="30000" dirty="0"/>
              <a:t>5</a:t>
            </a:r>
            <a:r>
              <a:rPr lang="en-US" sz="1400" dirty="0" smtClean="0"/>
              <a:t> </a:t>
            </a:r>
            <a:r>
              <a:rPr lang="en-US" sz="1400" dirty="0"/>
              <a:t>Centers for Disease Control and Prevention, </a:t>
            </a:r>
            <a:r>
              <a:rPr lang="en-US" sz="1400" dirty="0" smtClean="0"/>
              <a:t>Atlanta, USA</a:t>
            </a:r>
          </a:p>
          <a:p>
            <a:pPr>
              <a:lnSpc>
                <a:spcPts val="1500"/>
              </a:lnSpc>
            </a:pPr>
            <a:endParaRPr lang="en-US" sz="1400" dirty="0"/>
          </a:p>
          <a:p>
            <a:r>
              <a:rPr lang="en-US" dirty="0" smtClean="0"/>
              <a:t>July 2018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International AIDS Conference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7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515100"/>
            <a:ext cx="190500" cy="190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/>
        </p:nvSpPr>
        <p:spPr>
          <a:xfrm>
            <a:off x="1358282" y="5425818"/>
            <a:ext cx="5105400" cy="1828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5"/>
          <p:cNvSpPr>
            <a:spLocks noGrp="1"/>
          </p:cNvSpPr>
          <p:nvPr/>
        </p:nvSpPr>
        <p:spPr>
          <a:xfrm>
            <a:off x="1358282" y="5617842"/>
            <a:ext cx="5105400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2143125" y="6260667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Center for Global Health</a:t>
            </a: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2143125" y="6442202"/>
            <a:ext cx="2444750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33333"/>
                </a:solidFill>
              </a:rPr>
              <a:t>Division of Global HIV and Tuberculosis</a:t>
            </a:r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EID </a:t>
            </a:r>
            <a:r>
              <a:rPr lang="en-US" sz="3200" dirty="0" smtClean="0"/>
              <a:t>uptake </a:t>
            </a:r>
            <a:r>
              <a:rPr lang="en-US" sz="3200" dirty="0" smtClean="0"/>
              <a:t>associated with higher maternal education level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332744"/>
              </p:ext>
            </p:extLst>
          </p:nvPr>
        </p:nvGraphicFramePr>
        <p:xfrm>
          <a:off x="269631" y="1417638"/>
          <a:ext cx="8581292" cy="505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7092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33" y="675528"/>
            <a:ext cx="8414534" cy="674931"/>
          </a:xfrm>
        </p:spPr>
        <p:txBody>
          <a:bodyPr/>
          <a:lstStyle/>
          <a:p>
            <a:r>
              <a:rPr lang="en-US" sz="3200" dirty="0" smtClean="0"/>
              <a:t>EID uptake associated with maternal disclosure of HIV status to family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899087"/>
              </p:ext>
            </p:extLst>
          </p:nvPr>
        </p:nvGraphicFramePr>
        <p:xfrm>
          <a:off x="269631" y="1600200"/>
          <a:ext cx="8604738" cy="4847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0591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31" y="628758"/>
            <a:ext cx="8581292" cy="628039"/>
          </a:xfrm>
        </p:spPr>
        <p:txBody>
          <a:bodyPr/>
          <a:lstStyle/>
          <a:p>
            <a:r>
              <a:rPr lang="en-US" sz="3200" dirty="0" smtClean="0"/>
              <a:t>EID uptake </a:t>
            </a:r>
            <a:r>
              <a:rPr lang="en-US" sz="3200" dirty="0" smtClean="0"/>
              <a:t>associated </a:t>
            </a:r>
            <a:r>
              <a:rPr lang="en-US" sz="3200" dirty="0" smtClean="0"/>
              <a:t>with infant uptake of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co-</a:t>
            </a:r>
            <a:r>
              <a:rPr lang="en-US" sz="3200" dirty="0" err="1" smtClean="0"/>
              <a:t>trimoxazole</a:t>
            </a:r>
            <a:r>
              <a:rPr lang="en-US" sz="3200" dirty="0" smtClean="0"/>
              <a:t> </a:t>
            </a:r>
            <a:r>
              <a:rPr lang="en-US" sz="3200" dirty="0" smtClean="0"/>
              <a:t>prophylaxis</a:t>
            </a:r>
            <a:endParaRPr lang="en-US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665877"/>
              </p:ext>
            </p:extLst>
          </p:nvPr>
        </p:nvGraphicFramePr>
        <p:xfrm>
          <a:off x="269631" y="1430215"/>
          <a:ext cx="8581292" cy="501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9396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3473"/>
          </a:xfrm>
        </p:spPr>
        <p:txBody>
          <a:bodyPr/>
          <a:lstStyle/>
          <a:p>
            <a:r>
              <a:rPr lang="en-US" dirty="0" smtClean="0"/>
              <a:t>Factors associated with EID within 2 months of birth, MPHIA 2015-2016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004033"/>
              </p:ext>
            </p:extLst>
          </p:nvPr>
        </p:nvGraphicFramePr>
        <p:xfrm>
          <a:off x="257909" y="1477108"/>
          <a:ext cx="8581291" cy="499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401">
                  <a:extLst>
                    <a:ext uri="{9D8B030D-6E8A-4147-A177-3AD203B41FA5}">
                      <a16:colId xmlns="" xmlns:a16="http://schemas.microsoft.com/office/drawing/2014/main" val="1647492937"/>
                    </a:ext>
                  </a:extLst>
                </a:gridCol>
                <a:gridCol w="2628731">
                  <a:extLst>
                    <a:ext uri="{9D8B030D-6E8A-4147-A177-3AD203B41FA5}">
                      <a16:colId xmlns="" xmlns:a16="http://schemas.microsoft.com/office/drawing/2014/main" val="1670991043"/>
                    </a:ext>
                  </a:extLst>
                </a:gridCol>
                <a:gridCol w="2439159">
                  <a:extLst>
                    <a:ext uri="{9D8B030D-6E8A-4147-A177-3AD203B41FA5}">
                      <a16:colId xmlns="" xmlns:a16="http://schemas.microsoft.com/office/drawing/2014/main" val="2590789713"/>
                    </a:ext>
                  </a:extLst>
                </a:gridCol>
              </a:tblGrid>
              <a:tr h="58812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Crude OR (95% CI)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aOR</a:t>
                      </a: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 (95% CI)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0985240"/>
                  </a:ext>
                </a:extLst>
              </a:tr>
              <a:tr h="151098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Secondary or higher</a:t>
                      </a:r>
                      <a:endParaRPr lang="en-US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Primary or less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 (1.5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5.6)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 (1.3-5.5)</a:t>
                      </a:r>
                    </a:p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192144"/>
                  </a:ext>
                </a:extLst>
              </a:tr>
              <a:tr h="145016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</a:t>
                      </a:r>
                      <a:r>
                        <a:rPr lang="en-US" sz="2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disclosure</a:t>
                      </a:r>
                    </a:p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Yes</a:t>
                      </a:r>
                    </a:p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No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 (1.3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4.2)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 (1.3-4.2)</a:t>
                      </a:r>
                    </a:p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4969108"/>
                  </a:ext>
                </a:extLst>
              </a:tr>
              <a:tr h="145016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Infant</a:t>
                      </a:r>
                      <a:r>
                        <a:rPr lang="en-US" sz="2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on prophylaxis</a:t>
                      </a:r>
                    </a:p>
                    <a:p>
                      <a:r>
                        <a:rPr lang="en-US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Yes</a:t>
                      </a:r>
                    </a:p>
                    <a:p>
                      <a:r>
                        <a:rPr lang="en-US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No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5.9 (2.8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12.2)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6.0 (2.8-12.8)</a:t>
                      </a:r>
                    </a:p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424240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7909" y="6476538"/>
            <a:ext cx="6976153" cy="297951"/>
          </a:xfrm>
        </p:spPr>
        <p:txBody>
          <a:bodyPr/>
          <a:lstStyle/>
          <a:p>
            <a:r>
              <a:rPr lang="en-US" sz="1200" dirty="0" smtClean="0"/>
              <a:t>*Adjusted for urban/rural residence and age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65495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2500"/>
          </a:xfrm>
        </p:spPr>
        <p:txBody>
          <a:bodyPr/>
          <a:lstStyle/>
          <a:p>
            <a:r>
              <a:rPr lang="en-US" sz="3200" dirty="0" smtClean="0"/>
              <a:t>Discussion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154"/>
            <a:ext cx="8229600" cy="4923692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dirty="0"/>
              <a:t>ANC attendance, awareness of HIV status, and uptake of PMTCT were high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dirty="0" smtClean="0"/>
              <a:t>EID </a:t>
            </a:r>
            <a:r>
              <a:rPr lang="en-US" sz="2800" dirty="0"/>
              <a:t>testing within two months of birth, as recommended in the Malawi National Guidelines, was the largest gap in the PMTCT/EID </a:t>
            </a:r>
            <a:r>
              <a:rPr lang="en-US" sz="2800" dirty="0" smtClean="0"/>
              <a:t>cascade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dirty="0" smtClean="0"/>
              <a:t>Family disclosure, maternal education, and infant prophylaxis were significantly associated with timely EID testing</a:t>
            </a:r>
          </a:p>
        </p:txBody>
      </p:sp>
    </p:spTree>
    <p:extLst>
      <p:ext uri="{BB962C8B-B14F-4D97-AF65-F5344CB8AC3E}">
        <p14:creationId xmlns:p14="http://schemas.microsoft.com/office/powerpoint/2010/main" val="4089875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1116"/>
          </a:xfrm>
        </p:spPr>
        <p:txBody>
          <a:bodyPr/>
          <a:lstStyle/>
          <a:p>
            <a:r>
              <a:rPr lang="en-US" sz="3200" dirty="0" smtClean="0"/>
              <a:t>Limitations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dirty="0" smtClean="0"/>
              <a:t>Temporality of EID testing and family disclosure cannot be established in this cross-sectional survey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dirty="0" smtClean="0"/>
              <a:t>Possible social </a:t>
            </a:r>
            <a:r>
              <a:rPr lang="en-US" sz="2800" dirty="0"/>
              <a:t>desirability bias in </a:t>
            </a:r>
            <a:r>
              <a:rPr lang="en-US" sz="2800" dirty="0" smtClean="0"/>
              <a:t>self-reported HIV status, ARV </a:t>
            </a:r>
            <a:r>
              <a:rPr lang="en-US" sz="2800" dirty="0"/>
              <a:t>use during </a:t>
            </a:r>
            <a:r>
              <a:rPr lang="en-US" sz="2800" dirty="0" smtClean="0"/>
              <a:t>pregnancy, and EID </a:t>
            </a:r>
            <a:r>
              <a:rPr lang="en-US" sz="2800" dirty="0"/>
              <a:t>testing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18315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2500"/>
          </a:xfrm>
        </p:spPr>
        <p:txBody>
          <a:bodyPr/>
          <a:lstStyle/>
          <a:p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dirty="0" smtClean="0"/>
              <a:t>MPHIA 2015-2016 data demonstrate the success of Malawi’s Option B+ program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dirty="0" smtClean="0"/>
              <a:t>EID coverage may be improved through enhanced counseling on disclosure and increased infant prophylaxis uptake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dirty="0" smtClean="0"/>
              <a:t>While findings confirm good PMTCT performance, identifying remaining gaps and areas for intervention are key to achieving EMTCT in Malawi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2107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MPHIA study participants</a:t>
            </a:r>
          </a:p>
          <a:p>
            <a:pPr marL="0" indent="0">
              <a:buNone/>
            </a:pPr>
            <a:r>
              <a:rPr lang="en-US" sz="2000" dirty="0"/>
              <a:t>MPHIA field teams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Malawi Ministry of Health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CDC Atlanta and CDC Malawi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ICAP at Columbia University, NY and ICAP Malawi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Malawi Centre </a:t>
            </a:r>
            <a:r>
              <a:rPr lang="en-US" sz="2000" dirty="0"/>
              <a:t>for Social Research 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Malawi National </a:t>
            </a:r>
            <a:r>
              <a:rPr lang="en-US" sz="2000" dirty="0"/>
              <a:t>Statistical Office 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Johns Hopkins Project – College of Medicine 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/>
              <a:t>WESTAT</a:t>
            </a:r>
          </a:p>
          <a:p>
            <a:pPr marL="0" indent="0">
              <a:buFont typeface="Arial" pitchFamily="34" charset="0"/>
              <a:buNone/>
            </a:pPr>
            <a:endParaRPr lang="en-US" sz="1400" dirty="0" smtClean="0"/>
          </a:p>
          <a:p>
            <a:pPr marL="0" indent="0">
              <a:buFont typeface="Arial" pitchFamily="34" charset="0"/>
              <a:buNone/>
            </a:pPr>
            <a:endParaRPr lang="en-US" sz="1400" dirty="0"/>
          </a:p>
          <a:p>
            <a:pPr marL="0" indent="0">
              <a:buFont typeface="Arial" pitchFamily="34" charset="0"/>
              <a:buNone/>
            </a:pPr>
            <a:r>
              <a:rPr lang="en-US" sz="1400" dirty="0" smtClean="0"/>
              <a:t>This </a:t>
            </a:r>
            <a:r>
              <a:rPr lang="en-US" sz="1400" dirty="0"/>
              <a:t>project is supported by the U.S. President’s Emergency Plan for AIDS Relief (PEPFAR) through CDC under the terms of cooperative agreement #U2GGH001226. The </a:t>
            </a:r>
            <a:r>
              <a:rPr lang="en-US" sz="1400" dirty="0" smtClean="0"/>
              <a:t>results and findings in this report </a:t>
            </a:r>
            <a:r>
              <a:rPr lang="en-US" sz="1400" dirty="0"/>
              <a:t>do not necessarily reflect the views of the </a:t>
            </a:r>
            <a:r>
              <a:rPr lang="en-US" sz="1400" dirty="0" smtClean="0"/>
              <a:t>funding agencies.</a:t>
            </a:r>
            <a:endParaRPr lang="en-US" sz="1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8241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3889"/>
            <a:ext cx="9144000" cy="1094281"/>
          </a:xfrm>
        </p:spPr>
        <p:txBody>
          <a:bodyPr/>
          <a:lstStyle/>
          <a:p>
            <a:r>
              <a:rPr lang="en-US" sz="3200" dirty="0" smtClean="0"/>
              <a:t>PMTCT in Malawi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06841"/>
            <a:ext cx="8229600" cy="41910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In 2011, Malawi was the first country to launch “Option B+” for prevention of mother to child transmission of HIV (PMTCT</a:t>
            </a:r>
            <a:r>
              <a:rPr lang="en-US" dirty="0" smtClean="0"/>
              <a:t>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Routine </a:t>
            </a:r>
            <a:r>
              <a:rPr lang="en-US" dirty="0"/>
              <a:t>program data have indicated successful scale-up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200" dirty="0">
                <a:latin typeface="Calibri" pitchFamily="34" charset="0"/>
              </a:rPr>
              <a:t>Quarterly program data show &gt;90% of </a:t>
            </a:r>
            <a:r>
              <a:rPr lang="en-US" sz="2200" dirty="0" smtClean="0">
                <a:latin typeface="Calibri" pitchFamily="34" charset="0"/>
              </a:rPr>
              <a:t>HIV-positive </a:t>
            </a:r>
            <a:r>
              <a:rPr lang="en-US" sz="2200" dirty="0">
                <a:latin typeface="Calibri" pitchFamily="34" charset="0"/>
              </a:rPr>
              <a:t>pregnant women on </a:t>
            </a:r>
            <a:r>
              <a:rPr lang="en-US" sz="2200" dirty="0" smtClean="0">
                <a:latin typeface="Calibri" pitchFamily="34" charset="0"/>
              </a:rPr>
              <a:t>ART</a:t>
            </a:r>
            <a:r>
              <a:rPr lang="en-US" sz="2200" baseline="30000" dirty="0" smtClean="0">
                <a:latin typeface="Calibri" pitchFamily="34" charset="0"/>
              </a:rPr>
              <a:t>1</a:t>
            </a:r>
            <a:endParaRPr lang="en-US" sz="2200" dirty="0">
              <a:latin typeface="Calibri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Some questions remain about </a:t>
            </a:r>
            <a:r>
              <a:rPr lang="en-US" dirty="0"/>
              <a:t>PMTCT </a:t>
            </a:r>
            <a:r>
              <a:rPr lang="en-US" dirty="0" smtClean="0"/>
              <a:t>coverage, </a:t>
            </a:r>
            <a:r>
              <a:rPr lang="en-US" dirty="0"/>
              <a:t>retention, and early infant diagnosis (EID)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2166" y="5791200"/>
            <a:ext cx="8084633" cy="609600"/>
          </a:xfrm>
        </p:spPr>
        <p:txBody>
          <a:bodyPr/>
          <a:lstStyle/>
          <a:p>
            <a:r>
              <a:rPr lang="en-US" baseline="30000" dirty="0" smtClean="0"/>
              <a:t>1</a:t>
            </a:r>
            <a:r>
              <a:rPr lang="en-US" dirty="0" smtClean="0"/>
              <a:t> Ministry </a:t>
            </a:r>
            <a:r>
              <a:rPr lang="en-US" dirty="0"/>
              <a:t>of </a:t>
            </a:r>
            <a:r>
              <a:rPr lang="en-US" dirty="0" smtClean="0"/>
              <a:t>Health, Malawi. Integrated HIV Program Report, 2017.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Malawi Population-based HIV Impact Assessment (MPHIA 2015-2016)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00028" cy="41910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  <a:cs typeface="Calibri" panose="020F0502020204030204" pitchFamily="34" charset="0"/>
              </a:rPr>
              <a:t>Two-stage </a:t>
            </a: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cluster design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1: 500 enumeration areas across 7 zones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2: 14,268 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households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  <a:cs typeface="Calibri" panose="020F0502020204030204" pitchFamily="34" charset="0"/>
              </a:rPr>
              <a:t>Eligible women were consented and interviewed about most recent pregnancy in last 3 years and PMTCT/EID cascade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National </a:t>
            </a:r>
            <a:r>
              <a:rPr lang="en-US" dirty="0"/>
              <a:t>adult HIV </a:t>
            </a:r>
            <a:r>
              <a:rPr lang="en-US" dirty="0" smtClean="0"/>
              <a:t>prevalence: </a:t>
            </a:r>
            <a:r>
              <a:rPr lang="en-US" dirty="0"/>
              <a:t>10.0%</a:t>
            </a:r>
            <a:r>
              <a:rPr lang="en-US" baseline="30000" dirty="0"/>
              <a:t>1</a:t>
            </a:r>
            <a:endParaRPr lang="en-US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HIV prevalence among women aged 15-49: </a:t>
            </a:r>
            <a:r>
              <a:rPr lang="en-US" dirty="0" smtClean="0"/>
              <a:t>12.1%</a:t>
            </a:r>
            <a:endParaRPr lang="en-US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4468" y="5791200"/>
            <a:ext cx="8062332" cy="609600"/>
          </a:xfrm>
        </p:spPr>
        <p:txBody>
          <a:bodyPr/>
          <a:lstStyle/>
          <a:p>
            <a:r>
              <a:rPr lang="en-US" baseline="30000" dirty="0" smtClean="0"/>
              <a:t>1</a:t>
            </a:r>
            <a:r>
              <a:rPr lang="en-US" dirty="0" smtClean="0"/>
              <a:t> Ministry of Health, Malawi. Malawi Population-based HIV Impact Assessment (MPHIA) 2015-2016: First Report, </a:t>
            </a:r>
            <a:r>
              <a:rPr lang="en-US" dirty="0"/>
              <a:t>2017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34255" y="1728438"/>
            <a:ext cx="2152185" cy="3902925"/>
            <a:chOff x="1244494" y="1457862"/>
            <a:chExt cx="2360696" cy="5312271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5" r="9117"/>
            <a:stretch/>
          </p:blipFill>
          <p:spPr bwMode="auto">
            <a:xfrm>
              <a:off x="1244494" y="1457862"/>
              <a:ext cx="2360696" cy="5312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5"/>
            <p:cNvSpPr txBox="1"/>
            <p:nvPr/>
          </p:nvSpPr>
          <p:spPr>
            <a:xfrm>
              <a:off x="2241579" y="1795627"/>
              <a:ext cx="1281206" cy="29833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HIV Prevalence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761249" y="2190840"/>
            <a:ext cx="30108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57535" y="2555107"/>
            <a:ext cx="30108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22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3726"/>
          </a:xfrm>
        </p:spPr>
        <p:txBody>
          <a:bodyPr/>
          <a:lstStyle/>
          <a:p>
            <a:r>
              <a:rPr lang="en-US" sz="3200" dirty="0" smtClean="0"/>
              <a:t>PMTCT Analysis, MPHIA 2015-2016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924"/>
            <a:ext cx="8229600" cy="446116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Analysis objectives: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To measure PMTCT/EID cascade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To assess factors associated with gaps in the PMTCT/EID cascade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Analysis limited to women aged 15-49 years reporting a live birth in the 3 years before the survey (N=3,598)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Survey </a:t>
            </a:r>
            <a:r>
              <a:rPr lang="en-US" dirty="0"/>
              <a:t>data weighted for design and non-response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Jackknife replication method to estimate variance</a:t>
            </a:r>
          </a:p>
          <a:p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998376" y="3280590"/>
            <a:ext cx="1324946" cy="62515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Attend ANC</a:t>
            </a:r>
            <a:endParaRPr lang="en-US" sz="1600" b="1" dirty="0"/>
          </a:p>
        </p:txBody>
      </p:sp>
      <p:sp>
        <p:nvSpPr>
          <p:cNvPr id="12" name="Pentagon 11"/>
          <p:cNvSpPr/>
          <p:nvPr/>
        </p:nvSpPr>
        <p:spPr>
          <a:xfrm>
            <a:off x="2466394" y="3283699"/>
            <a:ext cx="1324946" cy="62515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HIV status ascertained</a:t>
            </a:r>
            <a:endParaRPr lang="en-US" sz="1400" b="1" dirty="0"/>
          </a:p>
        </p:txBody>
      </p:sp>
      <p:sp>
        <p:nvSpPr>
          <p:cNvPr id="14" name="Pentagon 13"/>
          <p:cNvSpPr/>
          <p:nvPr/>
        </p:nvSpPr>
        <p:spPr>
          <a:xfrm>
            <a:off x="5442859" y="3283697"/>
            <a:ext cx="1324946" cy="62515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Infant on prophylaxis</a:t>
            </a:r>
            <a:endParaRPr lang="en-US" sz="14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3999722" y="3277474"/>
            <a:ext cx="1324946" cy="62515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Mother on ART</a:t>
            </a:r>
            <a:endParaRPr lang="en-US" sz="1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6910878" y="3277474"/>
            <a:ext cx="1324946" cy="62515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EID testing</a:t>
            </a:r>
            <a:endParaRPr lang="en-US" sz="1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58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4" y="69357"/>
            <a:ext cx="8608291" cy="1143000"/>
          </a:xfrm>
        </p:spPr>
        <p:txBody>
          <a:bodyPr/>
          <a:lstStyle/>
          <a:p>
            <a:r>
              <a:rPr lang="en-US" sz="2400" dirty="0" smtClean="0"/>
              <a:t>Characteristics of women aged 15-49 years by self-reported HIV status at last pregnancy,* MPHIA 2015-2016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831779"/>
              </p:ext>
            </p:extLst>
          </p:nvPr>
        </p:nvGraphicFramePr>
        <p:xfrm>
          <a:off x="267854" y="1272867"/>
          <a:ext cx="8608291" cy="4840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850">
                  <a:extLst>
                    <a:ext uri="{9D8B030D-6E8A-4147-A177-3AD203B41FA5}">
                      <a16:colId xmlns="" xmlns:a16="http://schemas.microsoft.com/office/drawing/2014/main" val="3699119060"/>
                    </a:ext>
                  </a:extLst>
                </a:gridCol>
                <a:gridCol w="662128">
                  <a:extLst>
                    <a:ext uri="{9D8B030D-6E8A-4147-A177-3AD203B41FA5}">
                      <a16:colId xmlns="" xmlns:a16="http://schemas.microsoft.com/office/drawing/2014/main" val="904019398"/>
                    </a:ext>
                  </a:extLst>
                </a:gridCol>
                <a:gridCol w="2154248">
                  <a:extLst>
                    <a:ext uri="{9D8B030D-6E8A-4147-A177-3AD203B41FA5}">
                      <a16:colId xmlns="" xmlns:a16="http://schemas.microsoft.com/office/drawing/2014/main" val="1306056088"/>
                    </a:ext>
                  </a:extLst>
                </a:gridCol>
                <a:gridCol w="596848">
                  <a:extLst>
                    <a:ext uri="{9D8B030D-6E8A-4147-A177-3AD203B41FA5}">
                      <a16:colId xmlns="" xmlns:a16="http://schemas.microsoft.com/office/drawing/2014/main" val="3362742271"/>
                    </a:ext>
                  </a:extLst>
                </a:gridCol>
                <a:gridCol w="1781217">
                  <a:extLst>
                    <a:ext uri="{9D8B030D-6E8A-4147-A177-3AD203B41FA5}">
                      <a16:colId xmlns="" xmlns:a16="http://schemas.microsoft.com/office/drawing/2014/main" val="2852369656"/>
                    </a:ext>
                  </a:extLst>
                </a:gridCol>
              </a:tblGrid>
              <a:tr h="2752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HIV - (N=3,209)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HIV + (N=302)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5391814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 CI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 CI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9703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15-19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20-29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30-39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40-49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11.3-13.9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55.5-58.5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24.0-26.6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4.4-6.1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1.2-6.0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34.6-46.7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41.3-54.0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5.9-14.1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82074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Urban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Rural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13.0-17.9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82.1-87.0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18.1-28.1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72.1-81.9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11634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No education or primary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Secondary or higher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77.2-80.8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19.2-22.8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73.9-84.4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15.6-26.1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7197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2-3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4+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26.8-30.3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37.5-41.3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30.5-33.9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5.6-12.8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32.8-44.4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46.6-59.3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10247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recent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pregnancy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Yes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47.8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45.9-49.7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50.3-54.1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33.0-46.5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53.5-67.0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14452695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8397" y="5840874"/>
            <a:ext cx="8327203" cy="609600"/>
          </a:xfrm>
        </p:spPr>
        <p:txBody>
          <a:bodyPr/>
          <a:lstStyle/>
          <a:p>
            <a:r>
              <a:rPr lang="en-US" dirty="0"/>
              <a:t>* </a:t>
            </a:r>
            <a:r>
              <a:rPr lang="en-US" dirty="0" smtClean="0"/>
              <a:t>Among women </a:t>
            </a:r>
            <a:r>
              <a:rPr lang="en-US" dirty="0"/>
              <a:t>who reported a birth in the last 3 years before the survey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65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4" y="69357"/>
            <a:ext cx="8608291" cy="1143000"/>
          </a:xfrm>
        </p:spPr>
        <p:txBody>
          <a:bodyPr/>
          <a:lstStyle/>
          <a:p>
            <a:r>
              <a:rPr lang="en-US" sz="2400" dirty="0" smtClean="0"/>
              <a:t>Characteristics of women aged 15-49 years by self-reported HIV status at last pregnancy,* MPHIA 2015-2016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201900"/>
              </p:ext>
            </p:extLst>
          </p:nvPr>
        </p:nvGraphicFramePr>
        <p:xfrm>
          <a:off x="267854" y="1272867"/>
          <a:ext cx="8608291" cy="4840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850">
                  <a:extLst>
                    <a:ext uri="{9D8B030D-6E8A-4147-A177-3AD203B41FA5}">
                      <a16:colId xmlns="" xmlns:a16="http://schemas.microsoft.com/office/drawing/2014/main" val="3699119060"/>
                    </a:ext>
                  </a:extLst>
                </a:gridCol>
                <a:gridCol w="662128">
                  <a:extLst>
                    <a:ext uri="{9D8B030D-6E8A-4147-A177-3AD203B41FA5}">
                      <a16:colId xmlns="" xmlns:a16="http://schemas.microsoft.com/office/drawing/2014/main" val="904019398"/>
                    </a:ext>
                  </a:extLst>
                </a:gridCol>
                <a:gridCol w="2154248">
                  <a:extLst>
                    <a:ext uri="{9D8B030D-6E8A-4147-A177-3AD203B41FA5}">
                      <a16:colId xmlns="" xmlns:a16="http://schemas.microsoft.com/office/drawing/2014/main" val="1306056088"/>
                    </a:ext>
                  </a:extLst>
                </a:gridCol>
                <a:gridCol w="596848">
                  <a:extLst>
                    <a:ext uri="{9D8B030D-6E8A-4147-A177-3AD203B41FA5}">
                      <a16:colId xmlns="" xmlns:a16="http://schemas.microsoft.com/office/drawing/2014/main" val="3362742271"/>
                    </a:ext>
                  </a:extLst>
                </a:gridCol>
                <a:gridCol w="1781217">
                  <a:extLst>
                    <a:ext uri="{9D8B030D-6E8A-4147-A177-3AD203B41FA5}">
                      <a16:colId xmlns="" xmlns:a16="http://schemas.microsoft.com/office/drawing/2014/main" val="2852369656"/>
                    </a:ext>
                  </a:extLst>
                </a:gridCol>
              </a:tblGrid>
              <a:tr h="2752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HIV - (N=3,209)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HIV + (N=302)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5391814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 CI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 CI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9703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15-19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20-29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30-39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40-49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11.3-13.9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55.5-58.5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24.0-26.6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4.4-6.1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1.2-6.0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34.6-46.7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41.3-54.0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5.9-14.1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82074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Urban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Rural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13.0-17.9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82.1-87.0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18.1-28.1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72.1-81.9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11634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No education or primary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Secondary or higher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77.2-80.8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19.2-22.8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73.9-84.4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15.6-26.1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7197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2-3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4+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26.8-30.3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37.5-41.3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30.5-33.9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5.6-12.8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32.8-44.4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46.6-59.3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10247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recent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pregnancy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Yes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47.8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45.9-49.7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50.3-54.1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33.0-46.5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53.5-67.0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14452695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8397" y="5840874"/>
            <a:ext cx="8327203" cy="609600"/>
          </a:xfrm>
        </p:spPr>
        <p:txBody>
          <a:bodyPr/>
          <a:lstStyle/>
          <a:p>
            <a:r>
              <a:rPr lang="en-US" dirty="0"/>
              <a:t>* </a:t>
            </a:r>
            <a:r>
              <a:rPr lang="en-US" dirty="0" smtClean="0"/>
              <a:t>Among women </a:t>
            </a:r>
            <a:r>
              <a:rPr lang="en-US" dirty="0"/>
              <a:t>who reported a birth in the last 3 years before the survey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7854" y="2678545"/>
            <a:ext cx="8608291" cy="452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19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4" y="69357"/>
            <a:ext cx="8608291" cy="1143000"/>
          </a:xfrm>
        </p:spPr>
        <p:txBody>
          <a:bodyPr/>
          <a:lstStyle/>
          <a:p>
            <a:r>
              <a:rPr lang="en-US" sz="2400" dirty="0" smtClean="0"/>
              <a:t>Characteristics of women aged 15-49 years by self-reported HIV status at last pregnancy,* MPHIA 2015-2016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00239"/>
              </p:ext>
            </p:extLst>
          </p:nvPr>
        </p:nvGraphicFramePr>
        <p:xfrm>
          <a:off x="267854" y="1272867"/>
          <a:ext cx="8608291" cy="4840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850">
                  <a:extLst>
                    <a:ext uri="{9D8B030D-6E8A-4147-A177-3AD203B41FA5}">
                      <a16:colId xmlns="" xmlns:a16="http://schemas.microsoft.com/office/drawing/2014/main" val="3699119060"/>
                    </a:ext>
                  </a:extLst>
                </a:gridCol>
                <a:gridCol w="662128">
                  <a:extLst>
                    <a:ext uri="{9D8B030D-6E8A-4147-A177-3AD203B41FA5}">
                      <a16:colId xmlns="" xmlns:a16="http://schemas.microsoft.com/office/drawing/2014/main" val="904019398"/>
                    </a:ext>
                  </a:extLst>
                </a:gridCol>
                <a:gridCol w="2154248">
                  <a:extLst>
                    <a:ext uri="{9D8B030D-6E8A-4147-A177-3AD203B41FA5}">
                      <a16:colId xmlns="" xmlns:a16="http://schemas.microsoft.com/office/drawing/2014/main" val="1306056088"/>
                    </a:ext>
                  </a:extLst>
                </a:gridCol>
                <a:gridCol w="596848">
                  <a:extLst>
                    <a:ext uri="{9D8B030D-6E8A-4147-A177-3AD203B41FA5}">
                      <a16:colId xmlns="" xmlns:a16="http://schemas.microsoft.com/office/drawing/2014/main" val="3362742271"/>
                    </a:ext>
                  </a:extLst>
                </a:gridCol>
                <a:gridCol w="1781217">
                  <a:extLst>
                    <a:ext uri="{9D8B030D-6E8A-4147-A177-3AD203B41FA5}">
                      <a16:colId xmlns="" xmlns:a16="http://schemas.microsoft.com/office/drawing/2014/main" val="2852369656"/>
                    </a:ext>
                  </a:extLst>
                </a:gridCol>
              </a:tblGrid>
              <a:tr h="2752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HIV - (N=3,209)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HIV + (N=302)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5391814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 CI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 CI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9703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15-19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20-29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30-39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40-49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11.3-13.9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55.5-58.5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24.0-26.6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4.4-6.1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1.2-6.0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34.6-46.7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41.3-54.0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5.9-14.1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82074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Urban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Rural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13.0-17.9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82.1-87.0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18.1-28.1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72.1-81.9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11634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No education or primary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Secondary or higher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77.2-80.8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19.2-22.8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73.9-84.4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15.6-26.1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7197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Parity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2-3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4+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28.5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26.8-30.3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37.5-41.3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30.5-33.9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5.6-12.8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32.8-44.4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46.6-59.3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10247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recent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pregnancy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Yes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47.8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45.9-49.7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50.3-54.1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33.0-46.5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53.5-67.0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14452695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8397" y="5840874"/>
            <a:ext cx="8327203" cy="609600"/>
          </a:xfrm>
        </p:spPr>
        <p:txBody>
          <a:bodyPr/>
          <a:lstStyle/>
          <a:p>
            <a:r>
              <a:rPr lang="en-US" dirty="0"/>
              <a:t>* </a:t>
            </a:r>
            <a:r>
              <a:rPr lang="en-US" dirty="0" smtClean="0"/>
              <a:t>Among women </a:t>
            </a:r>
            <a:r>
              <a:rPr lang="en-US" dirty="0"/>
              <a:t>who reported a birth in the last 3 years before the survey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7854" y="2678545"/>
            <a:ext cx="8608291" cy="452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7854" y="5200073"/>
            <a:ext cx="8608291" cy="217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13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4" y="69357"/>
            <a:ext cx="8608291" cy="1143000"/>
          </a:xfrm>
        </p:spPr>
        <p:txBody>
          <a:bodyPr/>
          <a:lstStyle/>
          <a:p>
            <a:r>
              <a:rPr lang="en-US" sz="2400" dirty="0" smtClean="0"/>
              <a:t>Characteristics of women aged 15-49 years by self-reported HIV status at last pregnancy,* MPHIA 2015-2016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302903"/>
              </p:ext>
            </p:extLst>
          </p:nvPr>
        </p:nvGraphicFramePr>
        <p:xfrm>
          <a:off x="267854" y="1272867"/>
          <a:ext cx="8608291" cy="4840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850">
                  <a:extLst>
                    <a:ext uri="{9D8B030D-6E8A-4147-A177-3AD203B41FA5}">
                      <a16:colId xmlns="" xmlns:a16="http://schemas.microsoft.com/office/drawing/2014/main" val="3699119060"/>
                    </a:ext>
                  </a:extLst>
                </a:gridCol>
                <a:gridCol w="662128">
                  <a:extLst>
                    <a:ext uri="{9D8B030D-6E8A-4147-A177-3AD203B41FA5}">
                      <a16:colId xmlns="" xmlns:a16="http://schemas.microsoft.com/office/drawing/2014/main" val="904019398"/>
                    </a:ext>
                  </a:extLst>
                </a:gridCol>
                <a:gridCol w="2154248">
                  <a:extLst>
                    <a:ext uri="{9D8B030D-6E8A-4147-A177-3AD203B41FA5}">
                      <a16:colId xmlns="" xmlns:a16="http://schemas.microsoft.com/office/drawing/2014/main" val="1306056088"/>
                    </a:ext>
                  </a:extLst>
                </a:gridCol>
                <a:gridCol w="596848">
                  <a:extLst>
                    <a:ext uri="{9D8B030D-6E8A-4147-A177-3AD203B41FA5}">
                      <a16:colId xmlns="" xmlns:a16="http://schemas.microsoft.com/office/drawing/2014/main" val="3362742271"/>
                    </a:ext>
                  </a:extLst>
                </a:gridCol>
                <a:gridCol w="1781217">
                  <a:extLst>
                    <a:ext uri="{9D8B030D-6E8A-4147-A177-3AD203B41FA5}">
                      <a16:colId xmlns="" xmlns:a16="http://schemas.microsoft.com/office/drawing/2014/main" val="2852369656"/>
                    </a:ext>
                  </a:extLst>
                </a:gridCol>
              </a:tblGrid>
              <a:tr h="2752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HIV - (N=3,209)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HIV + (N=302)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5391814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 CI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 CI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9703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15-19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20-29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30-39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40-49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11.3-13.9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55.5-58.5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24.0-26.6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4.4-6.1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1.2-6.0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34.6-46.7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41.3-54.0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5.9-14.1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82074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Urban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Rural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13.0-17.9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82.1-87.0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18.1-28.1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72.1-81.9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11634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No education or primary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Secondary or higher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77.2-80.8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19.2-22.8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73.9-84.4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15.6-26.1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7197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Parity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2-3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4+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28.5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26.8-30.3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37.5-41.3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30.5-33.9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5.6-12.8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32.8-44.4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46.6-59.3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10247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recent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pregnancy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planned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Yes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No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47.8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45.9-49.7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50.3-54.1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33.0-46.5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53.5-67.0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14452695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8397" y="5840874"/>
            <a:ext cx="8327203" cy="609600"/>
          </a:xfrm>
        </p:spPr>
        <p:txBody>
          <a:bodyPr/>
          <a:lstStyle/>
          <a:p>
            <a:r>
              <a:rPr lang="en-US" dirty="0"/>
              <a:t>* </a:t>
            </a:r>
            <a:r>
              <a:rPr lang="en-US" dirty="0" smtClean="0"/>
              <a:t>Among women </a:t>
            </a:r>
            <a:r>
              <a:rPr lang="en-US" dirty="0"/>
              <a:t>who reported a birth in the last 3 years before the survey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7854" y="2678545"/>
            <a:ext cx="8608291" cy="452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7854" y="5200073"/>
            <a:ext cx="8608291" cy="217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7854" y="5886323"/>
            <a:ext cx="8608291" cy="217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51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0"/>
            <a:ext cx="8229600" cy="695416"/>
          </a:xfrm>
        </p:spPr>
        <p:txBody>
          <a:bodyPr/>
          <a:lstStyle/>
          <a:p>
            <a:r>
              <a:rPr lang="en-US" sz="3200" dirty="0"/>
              <a:t>PMTCT/EID Cascade, MPHIA 2015-2016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232279"/>
              </p:ext>
            </p:extLst>
          </p:nvPr>
        </p:nvGraphicFramePr>
        <p:xfrm>
          <a:off x="457200" y="1183783"/>
          <a:ext cx="8229600" cy="389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786419" y="2709746"/>
            <a:ext cx="7679040" cy="840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 txBox="1">
            <a:spLocks/>
          </p:cNvSpPr>
          <p:nvPr/>
        </p:nvSpPr>
        <p:spPr>
          <a:xfrm>
            <a:off x="565079" y="5508700"/>
            <a:ext cx="8121721" cy="890343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b="1" dirty="0" smtClean="0"/>
              <a:t>Overall, 79.7.0% (95% CI: 74.1 – 85.2) of women self-reporting HIV-positive status reported that their child had an EID test</a:t>
            </a:r>
          </a:p>
          <a:p>
            <a:pPr marL="285750" indent="-28575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b="1" dirty="0" smtClean="0"/>
              <a:t>Of those reporting EID testing, 3.9% (95% CI: 1.4-6.4) reported a HIV-positive result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459343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DC OD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3616</TotalTime>
  <Words>1148</Words>
  <Application>Microsoft Office PowerPoint</Application>
  <PresentationFormat>On-screen Show (4:3)</PresentationFormat>
  <Paragraphs>503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Myriad Web Pro</vt:lpstr>
      <vt:lpstr>Times New Roman</vt:lpstr>
      <vt:lpstr>Arial</vt:lpstr>
      <vt:lpstr>Arial Narrow</vt:lpstr>
      <vt:lpstr>Wingdings</vt:lpstr>
      <vt:lpstr>Courier New</vt:lpstr>
      <vt:lpstr>Calibri</vt:lpstr>
      <vt:lpstr>Theme1</vt:lpstr>
      <vt:lpstr>Prevention of mother to child transmission and early infant diagnosis in Malawi: Accomplishments of a mature Option B+ program in a resource-limited setting</vt:lpstr>
      <vt:lpstr>PMTCT in Malawi</vt:lpstr>
      <vt:lpstr>Malawi Population-based HIV Impact Assessment (MPHIA 2015-2016)</vt:lpstr>
      <vt:lpstr>PMTCT Analysis, MPHIA 2015-2016</vt:lpstr>
      <vt:lpstr>Characteristics of women aged 15-49 years by self-reported HIV status at last pregnancy,* MPHIA 2015-2016</vt:lpstr>
      <vt:lpstr>Characteristics of women aged 15-49 years by self-reported HIV status at last pregnancy,* MPHIA 2015-2016</vt:lpstr>
      <vt:lpstr>Characteristics of women aged 15-49 years by self-reported HIV status at last pregnancy,* MPHIA 2015-2016</vt:lpstr>
      <vt:lpstr>Characteristics of women aged 15-49 years by self-reported HIV status at last pregnancy,* MPHIA 2015-2016</vt:lpstr>
      <vt:lpstr>PMTCT/EID Cascade, MPHIA 2015-2016 </vt:lpstr>
      <vt:lpstr>EID uptake associated with higher maternal education level</vt:lpstr>
      <vt:lpstr>EID uptake associated with maternal disclosure of HIV status to family</vt:lpstr>
      <vt:lpstr>EID uptake associated with infant uptake of  co-trimoxazole prophylaxis</vt:lpstr>
      <vt:lpstr>Factors associated with EID within 2 months of birth, MPHIA 2015-2016 </vt:lpstr>
      <vt:lpstr>Discussion</vt:lpstr>
      <vt:lpstr>Limitations</vt:lpstr>
      <vt:lpstr>Conclusions</vt:lpstr>
      <vt:lpstr>Acknowledgements</vt:lpstr>
    </vt:vector>
  </TitlesOfParts>
  <Company>CDC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Saal</cp:lastModifiedBy>
  <cp:revision>176</cp:revision>
  <cp:lastPrinted>2018-07-17T13:20:12Z</cp:lastPrinted>
  <dcterms:created xsi:type="dcterms:W3CDTF">2011-03-17T17:43:16Z</dcterms:created>
  <dcterms:modified xsi:type="dcterms:W3CDTF">2018-07-26T11:43:35Z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